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3" d="100"/>
          <a:sy n="113" d="100"/>
        </p:scale>
        <p:origin x="-15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bg>
      <p:bgRef idx="1002">
        <a:schemeClr val="bg2"/>
      </p:bgRef>
    </p:bg>
    <p:spTree>
      <p:nvGrpSpPr>
        <p:cNvPr id="1" name=""/>
        <p:cNvGrpSpPr/>
        <p:nvPr/>
      </p:nvGrpSpPr>
      <p:grpSpPr>
        <a:xfrm>
          <a:off x="0" y="0"/>
          <a:ext cx="0" cy="0"/>
          <a:chOff x="0" y="0"/>
          <a:chExt cx="0" cy="0"/>
        </a:xfrm>
      </p:grpSpPr>
      <p:sp>
        <p:nvSpPr>
          <p:cNvPr id="7" name="자유형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자유형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제목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ko-KR" altLang="en-US" smtClean="0"/>
              <a:t>마스터 제목 스타일 편집</a:t>
            </a:r>
            <a:endParaRPr kumimoji="0" lang="en-US"/>
          </a:p>
        </p:txBody>
      </p:sp>
      <p:sp>
        <p:nvSpPr>
          <p:cNvPr id="17" name="부제목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ko-KR" altLang="en-US" smtClean="0"/>
              <a:t>마스터 부제목 스타일 편집</a:t>
            </a:r>
            <a:endParaRPr kumimoji="0" lang="en-US"/>
          </a:p>
        </p:txBody>
      </p:sp>
      <p:sp>
        <p:nvSpPr>
          <p:cNvPr id="30" name="날짜 개체 틀 29"/>
          <p:cNvSpPr>
            <a:spLocks noGrp="1"/>
          </p:cNvSpPr>
          <p:nvPr>
            <p:ph type="dt" sz="half" idx="10"/>
          </p:nvPr>
        </p:nvSpPr>
        <p:spPr/>
        <p:txBody>
          <a:bodyPr/>
          <a:lstStyle/>
          <a:p>
            <a:fld id="{63919582-F3C0-4667-B17A-E0329B089A3B}" type="datetimeFigureOut">
              <a:rPr lang="ko-KR" altLang="en-US" smtClean="0"/>
              <a:pPr/>
              <a:t>2014-12-09</a:t>
            </a:fld>
            <a:endParaRPr lang="ko-KR" altLang="en-US"/>
          </a:p>
        </p:txBody>
      </p:sp>
      <p:sp>
        <p:nvSpPr>
          <p:cNvPr id="19" name="바닥글 개체 틀 18"/>
          <p:cNvSpPr>
            <a:spLocks noGrp="1"/>
          </p:cNvSpPr>
          <p:nvPr>
            <p:ph type="ftr" sz="quarter" idx="11"/>
          </p:nvPr>
        </p:nvSpPr>
        <p:spPr/>
        <p:txBody>
          <a:bodyPr/>
          <a:lstStyle/>
          <a:p>
            <a:endParaRPr lang="ko-KR" altLang="en-US"/>
          </a:p>
        </p:txBody>
      </p:sp>
      <p:sp>
        <p:nvSpPr>
          <p:cNvPr id="27" name="슬라이드 번호 개체 틀 26"/>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2014-12-09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2014-12-09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lgn="l">
              <a:defRPr/>
            </a:lvl1pPr>
          </a:lstStyle>
          <a:p>
            <a:r>
              <a:rPr kumimoji="0" lang="ko-KR" altLang="en-US" smtClean="0"/>
              <a:t>마스터 제목 스타일 편집</a:t>
            </a:r>
            <a:endParaRPr kumimoji="0" lang="en-US"/>
          </a:p>
        </p:txBody>
      </p:sp>
      <p:sp>
        <p:nvSpPr>
          <p:cNvPr id="3" name="내용 개체 틀 2"/>
          <p:cNvSpPr>
            <a:spLocks noGrp="1"/>
          </p:cNvSpPr>
          <p:nvPr>
            <p:ph idx="1"/>
          </p:nvPr>
        </p:nvSpPr>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2014-12-09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구역 머리글">
    <p:bg>
      <p:bgRef idx="1002">
        <a:schemeClr val="bg2"/>
      </p:bgRef>
    </p:bg>
    <p:spTree>
      <p:nvGrpSpPr>
        <p:cNvPr id="1" name=""/>
        <p:cNvGrpSpPr/>
        <p:nvPr/>
      </p:nvGrpSpPr>
      <p:grpSpPr>
        <a:xfrm>
          <a:off x="0" y="0"/>
          <a:ext cx="0" cy="0"/>
          <a:chOff x="0" y="0"/>
          <a:chExt cx="0" cy="0"/>
        </a:xfrm>
      </p:grpSpPr>
      <p:sp>
        <p:nvSpPr>
          <p:cNvPr id="7" name="자유형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자유형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제목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ko-KR" altLang="en-US" smtClean="0"/>
              <a:t>마스터 텍스트 스타일을 편집합니다</a:t>
            </a:r>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2014-12-09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7467600" cy="1143000"/>
          </a:xfrm>
        </p:spPr>
        <p:txBody>
          <a:bodyPr/>
          <a:lstStyle/>
          <a:p>
            <a:r>
              <a:rPr kumimoji="0" lang="ko-KR" altLang="en-US" smtClean="0"/>
              <a:t>마스터 제목 스타일 편집</a:t>
            </a:r>
            <a:endParaRPr kumimoji="0" lang="en-US"/>
          </a:p>
        </p:txBody>
      </p:sp>
      <p:sp>
        <p:nvSpPr>
          <p:cNvPr id="3" name="내용 개체 틀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내용 개체 틀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63919582-F3C0-4667-B17A-E0329B089A3B}" type="datetimeFigureOut">
              <a:rPr lang="ko-KR" altLang="en-US" smtClean="0"/>
              <a:pPr/>
              <a:t>2014-12-09</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8229600" cy="1143000"/>
          </a:xfrm>
        </p:spPr>
        <p:txBody>
          <a:bodyPr anchor="ctr"/>
          <a:lstStyle>
            <a:lvl1pPr>
              <a:defRPr/>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smtClean="0"/>
              <a:t>마스터 텍스트 스타일을 편집합니다</a:t>
            </a:r>
          </a:p>
        </p:txBody>
      </p:sp>
      <p:sp>
        <p:nvSpPr>
          <p:cNvPr id="4" name="텍스트 개체 틀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smtClean="0"/>
              <a:t>마스터 텍스트 스타일을 편집합니다</a:t>
            </a:r>
          </a:p>
        </p:txBody>
      </p:sp>
      <p:sp>
        <p:nvSpPr>
          <p:cNvPr id="5" name="내용 개체 틀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6" name="내용 개체 틀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7" name="날짜 개체 틀 6"/>
          <p:cNvSpPr>
            <a:spLocks noGrp="1"/>
          </p:cNvSpPr>
          <p:nvPr>
            <p:ph type="dt" sz="half" idx="10"/>
          </p:nvPr>
        </p:nvSpPr>
        <p:spPr/>
        <p:txBody>
          <a:bodyPr/>
          <a:lstStyle/>
          <a:p>
            <a:fld id="{63919582-F3C0-4667-B17A-E0329B089A3B}" type="datetimeFigureOut">
              <a:rPr lang="ko-KR" altLang="en-US" smtClean="0"/>
              <a:pPr/>
              <a:t>2014-12-09</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320"/>
            <a:ext cx="7470648" cy="1143000"/>
          </a:xfrm>
        </p:spPr>
        <p:txBody>
          <a:bodyPr anchor="ctr"/>
          <a:lstStyle>
            <a:lvl1pPr algn="l">
              <a:defRPr sz="4600"/>
            </a:lvl1pPr>
          </a:lstStyle>
          <a:p>
            <a:r>
              <a:rPr kumimoji="0" lang="ko-KR" altLang="en-US" smtClean="0"/>
              <a:t>마스터 제목 스타일 편집</a:t>
            </a:r>
            <a:endParaRPr kumimoji="0" lang="en-US"/>
          </a:p>
        </p:txBody>
      </p:sp>
      <p:sp>
        <p:nvSpPr>
          <p:cNvPr id="7" name="날짜 개체 틀 6"/>
          <p:cNvSpPr>
            <a:spLocks noGrp="1"/>
          </p:cNvSpPr>
          <p:nvPr>
            <p:ph type="dt" sz="half" idx="10"/>
          </p:nvPr>
        </p:nvSpPr>
        <p:spPr/>
        <p:txBody>
          <a:bodyPr/>
          <a:lstStyle/>
          <a:p>
            <a:fld id="{63919582-F3C0-4667-B17A-E0329B089A3B}" type="datetimeFigureOut">
              <a:rPr lang="ko-KR" altLang="en-US" smtClean="0"/>
              <a:pPr/>
              <a:t>2014-12-09</a:t>
            </a:fld>
            <a:endParaRPr lang="ko-KR" altLang="en-US"/>
          </a:p>
        </p:txBody>
      </p:sp>
      <p:sp>
        <p:nvSpPr>
          <p:cNvPr id="8" name="슬라이드 번호 개체 틀 7"/>
          <p:cNvSpPr>
            <a:spLocks noGrp="1"/>
          </p:cNvSpPr>
          <p:nvPr>
            <p:ph type="sldNum" sz="quarter" idx="11"/>
          </p:nvPr>
        </p:nvSpPr>
        <p:spPr/>
        <p:txBody>
          <a:bodyPr/>
          <a:lstStyle/>
          <a:p>
            <a:fld id="{3EFA4FC9-8125-412F-9E05-5BA08FB0660C}" type="slidenum">
              <a:rPr lang="ko-KR" altLang="en-US" smtClean="0"/>
              <a:pPr/>
              <a:t>‹#›</a:t>
            </a:fld>
            <a:endParaRPr lang="ko-KR" altLang="en-US"/>
          </a:p>
        </p:txBody>
      </p:sp>
      <p:sp>
        <p:nvSpPr>
          <p:cNvPr id="9" name="바닥글 개체 틀 8"/>
          <p:cNvSpPr>
            <a:spLocks noGrp="1"/>
          </p:cNvSpPr>
          <p:nvPr>
            <p:ph type="ftr" sz="quarter" idx="12"/>
          </p:nvPr>
        </p:nvSpPr>
        <p:spPr/>
        <p:txBody>
          <a:bodyPr/>
          <a:lstStyle/>
          <a:p>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63919582-F3C0-4667-B17A-E0329B089A3B}" type="datetimeFigureOut">
              <a:rPr lang="ko-KR" altLang="en-US" smtClean="0"/>
              <a:pPr/>
              <a:t>2014-12-09</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ko-KR" altLang="en-US" smtClean="0"/>
              <a:t>마스터 제목 스타일 편집</a:t>
            </a:r>
            <a:endParaRPr kumimoji="0" lang="en-US"/>
          </a:p>
        </p:txBody>
      </p:sp>
      <p:sp>
        <p:nvSpPr>
          <p:cNvPr id="3" name="텍스트 개체 틀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ko-KR" altLang="en-US" smtClean="0"/>
              <a:t>마스터 텍스트 스타일을 편집합니다</a:t>
            </a:r>
          </a:p>
        </p:txBody>
      </p:sp>
      <p:sp>
        <p:nvSpPr>
          <p:cNvPr id="4" name="내용 개체 틀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63919582-F3C0-4667-B17A-E0329B089A3B}" type="datetimeFigureOut">
              <a:rPr lang="ko-KR" altLang="en-US" smtClean="0"/>
              <a:pPr/>
              <a:t>2014-12-09</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a:xfrm>
            <a:off x="8156448" y="6422064"/>
            <a:ext cx="762000" cy="365125"/>
          </a:xfrm>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ko-KR" altLang="en-US" smtClean="0"/>
              <a:t>마스터 제목 스타일 편집</a:t>
            </a:r>
            <a:endParaRPr kumimoji="0" lang="en-US"/>
          </a:p>
        </p:txBody>
      </p:sp>
      <p:sp>
        <p:nvSpPr>
          <p:cNvPr id="3" name="그림 개체 틀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ko-KR" altLang="en-US" smtClean="0"/>
              <a:t>그림을 추가하려면 아이콘을 클릭하십시오</a:t>
            </a:r>
            <a:endParaRPr kumimoji="0" lang="en-US" dirty="0"/>
          </a:p>
        </p:txBody>
      </p:sp>
      <p:sp>
        <p:nvSpPr>
          <p:cNvPr id="4" name="텍스트 개체 틀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ko-KR" altLang="en-US" smtClean="0"/>
              <a:t>마스터 텍스트 스타일을 편집합니다</a:t>
            </a:r>
          </a:p>
        </p:txBody>
      </p:sp>
      <p:sp>
        <p:nvSpPr>
          <p:cNvPr id="5" name="날짜 개체 틀 4"/>
          <p:cNvSpPr>
            <a:spLocks noGrp="1"/>
          </p:cNvSpPr>
          <p:nvPr>
            <p:ph type="dt" sz="half" idx="10"/>
          </p:nvPr>
        </p:nvSpPr>
        <p:spPr>
          <a:xfrm>
            <a:off x="457200" y="6422064"/>
            <a:ext cx="2133600" cy="365125"/>
          </a:xfrm>
        </p:spPr>
        <p:txBody>
          <a:bodyPr/>
          <a:lstStyle/>
          <a:p>
            <a:fld id="{63919582-F3C0-4667-B17A-E0329B089A3B}" type="datetimeFigureOut">
              <a:rPr lang="ko-KR" altLang="en-US" smtClean="0"/>
              <a:pPr/>
              <a:t>2014-12-09</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자유형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자유형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제목 개체 틀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ko-KR" altLang="en-US" smtClean="0"/>
              <a:t>마스터 제목 스타일 편집</a:t>
            </a:r>
            <a:endParaRPr kumimoji="0" lang="en-US"/>
          </a:p>
        </p:txBody>
      </p:sp>
      <p:sp>
        <p:nvSpPr>
          <p:cNvPr id="30" name="텍스트 개체 틀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ko-KR" altLang="en-US" smtClean="0"/>
              <a:t>마스터 텍스트 스타일을 편집합니다</a:t>
            </a:r>
          </a:p>
          <a:p>
            <a:pPr lvl="1" eaLnBrk="1" latinLnBrk="0" hangingPunct="1"/>
            <a:r>
              <a:rPr kumimoji="0" lang="ko-KR" altLang="en-US" smtClean="0"/>
              <a:t>둘째 수준</a:t>
            </a:r>
          </a:p>
          <a:p>
            <a:pPr lvl="2" eaLnBrk="1" latinLnBrk="0" hangingPunct="1"/>
            <a:r>
              <a:rPr kumimoji="0" lang="ko-KR" altLang="en-US" smtClean="0"/>
              <a:t>셋째 수준</a:t>
            </a:r>
          </a:p>
          <a:p>
            <a:pPr lvl="3" eaLnBrk="1" latinLnBrk="0" hangingPunct="1"/>
            <a:r>
              <a:rPr kumimoji="0" lang="ko-KR" altLang="en-US" smtClean="0"/>
              <a:t>넷째 수준</a:t>
            </a:r>
          </a:p>
          <a:p>
            <a:pPr lvl="4" eaLnBrk="1" latinLnBrk="0" hangingPunct="1"/>
            <a:r>
              <a:rPr kumimoji="0" lang="ko-KR" altLang="en-US" smtClean="0"/>
              <a:t>다섯째 수준</a:t>
            </a:r>
            <a:endParaRPr kumimoji="0" lang="en-US"/>
          </a:p>
        </p:txBody>
      </p:sp>
      <p:sp>
        <p:nvSpPr>
          <p:cNvPr id="10" name="날짜 개체 틀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63919582-F3C0-4667-B17A-E0329B089A3B}" type="datetimeFigureOut">
              <a:rPr lang="ko-KR" altLang="en-US" smtClean="0"/>
              <a:pPr/>
              <a:t>2014-12-09</a:t>
            </a:fld>
            <a:endParaRPr lang="ko-KR" altLang="en-US"/>
          </a:p>
        </p:txBody>
      </p:sp>
      <p:sp>
        <p:nvSpPr>
          <p:cNvPr id="22" name="바닥글 개체 틀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ko-KR" altLang="en-US"/>
          </a:p>
        </p:txBody>
      </p:sp>
      <p:sp>
        <p:nvSpPr>
          <p:cNvPr id="18" name="슬라이드 번호 개체 틀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3EFA4FC9-8125-412F-9E05-5BA08FB0660C}" type="slidenum">
              <a:rPr lang="ko-KR" altLang="en-US" smtClean="0"/>
              <a:pPr/>
              <a:t>‹#›</a:t>
            </a:fld>
            <a:endParaRPr lang="ko-KR" alt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1"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1"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1"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1"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1"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1"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1"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1"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1"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1"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hyperlink" Target="http://www.theguardian.com/environment/2013/jan/04/mps-compensate-heavy-industry-carbon"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507288" cy="1143000"/>
          </a:xfrm>
        </p:spPr>
        <p:txBody>
          <a:bodyPr>
            <a:normAutofit fontScale="90000"/>
          </a:bodyPr>
          <a:lstStyle/>
          <a:p>
            <a:r>
              <a:rPr lang="en-US" altLang="ko-KR" dirty="0"/>
              <a:t>Ch.5. Industrial Activities &amp; Pollution</a:t>
            </a:r>
            <a:endParaRPr lang="en-US" dirty="0"/>
          </a:p>
        </p:txBody>
      </p:sp>
      <p:graphicFrame>
        <p:nvGraphicFramePr>
          <p:cNvPr id="4" name="내용 개체 틀 3"/>
          <p:cNvGraphicFramePr>
            <a:graphicFrameLocks noGrp="1"/>
          </p:cNvGraphicFramePr>
          <p:nvPr>
            <p:ph idx="1"/>
            <p:extLst>
              <p:ext uri="{D42A27DB-BD31-4B8C-83A1-F6EECF244321}">
                <p14:modId xmlns:p14="http://schemas.microsoft.com/office/powerpoint/2010/main" val="2807340912"/>
              </p:ext>
            </p:extLst>
          </p:nvPr>
        </p:nvGraphicFramePr>
        <p:xfrm>
          <a:off x="539552" y="1268755"/>
          <a:ext cx="8208912" cy="5477466"/>
        </p:xfrm>
        <a:graphic>
          <a:graphicData uri="http://schemas.openxmlformats.org/drawingml/2006/table">
            <a:tbl>
              <a:tblPr firstRow="1" firstCol="1" bandRow="1">
                <a:tableStyleId>{5C22544A-7EE6-4342-B048-85BDC9FD1C3A}</a:tableStyleId>
              </a:tblPr>
              <a:tblGrid>
                <a:gridCol w="4104456"/>
                <a:gridCol w="4104456"/>
              </a:tblGrid>
              <a:tr h="352245">
                <a:tc>
                  <a:txBody>
                    <a:bodyPr/>
                    <a:lstStyle/>
                    <a:p>
                      <a:pPr>
                        <a:lnSpc>
                          <a:spcPct val="115000"/>
                        </a:lnSpc>
                        <a:spcAft>
                          <a:spcPts val="0"/>
                        </a:spcAft>
                      </a:pPr>
                      <a:r>
                        <a:rPr lang="en-US" sz="900" dirty="0">
                          <a:effectLst/>
                        </a:rPr>
                        <a:t>Past Activities Typically Conducted at Brownfields Sites </a:t>
                      </a:r>
                      <a:endParaRPr lang="en-US" sz="900" dirty="0">
                        <a:effectLst/>
                        <a:latin typeface="Calibri"/>
                        <a:ea typeface="맑은 고딕"/>
                        <a:cs typeface="Times New Roman"/>
                      </a:endParaRPr>
                    </a:p>
                  </a:txBody>
                  <a:tcPr marL="26431" marR="26431" marT="26431" marB="26431" anchor="b"/>
                </a:tc>
                <a:tc>
                  <a:txBody>
                    <a:bodyPr/>
                    <a:lstStyle/>
                    <a:p>
                      <a:pPr>
                        <a:lnSpc>
                          <a:spcPct val="115000"/>
                        </a:lnSpc>
                        <a:spcAft>
                          <a:spcPts val="0"/>
                        </a:spcAft>
                      </a:pPr>
                      <a:r>
                        <a:rPr lang="en-US" sz="900" dirty="0">
                          <a:effectLst/>
                        </a:rPr>
                        <a:t>Typical Contaminants and Typical Sources </a:t>
                      </a:r>
                      <a:endParaRPr lang="en-US" sz="900" dirty="0">
                        <a:effectLst/>
                        <a:latin typeface="Calibri"/>
                        <a:ea typeface="맑은 고딕"/>
                        <a:cs typeface="Times New Roman"/>
                      </a:endParaRPr>
                    </a:p>
                  </a:txBody>
                  <a:tcPr marL="26431" marR="26431" marT="26431" marB="26431" anchor="b"/>
                </a:tc>
              </a:tr>
              <a:tr h="547663">
                <a:tc>
                  <a:txBody>
                    <a:bodyPr/>
                    <a:lstStyle/>
                    <a:p>
                      <a:pPr>
                        <a:lnSpc>
                          <a:spcPct val="115000"/>
                        </a:lnSpc>
                        <a:spcAft>
                          <a:spcPts val="0"/>
                        </a:spcAft>
                      </a:pPr>
                      <a:r>
                        <a:rPr lang="en-US" sz="900">
                          <a:effectLst/>
                        </a:rPr>
                        <a:t>Agriculture </a:t>
                      </a:r>
                      <a:endParaRPr lang="en-US" sz="900">
                        <a:effectLst/>
                        <a:latin typeface="Calibri"/>
                        <a:ea typeface="맑은 고딕"/>
                        <a:cs typeface="Times New Roman"/>
                      </a:endParaRPr>
                    </a:p>
                  </a:txBody>
                  <a:tcPr marL="26431" marR="26431" marT="26431" marB="26431"/>
                </a:tc>
                <a:tc>
                  <a:txBody>
                    <a:bodyPr/>
                    <a:lstStyle/>
                    <a:p>
                      <a:pPr>
                        <a:lnSpc>
                          <a:spcPct val="115000"/>
                        </a:lnSpc>
                        <a:spcAft>
                          <a:spcPts val="0"/>
                        </a:spcAft>
                      </a:pPr>
                      <a:r>
                        <a:rPr lang="en-US" sz="900" dirty="0">
                          <a:effectLst/>
                        </a:rPr>
                        <a:t>Volatile organic compounds (VOC); arsenic, copper, carbon tetrachloride, ethylene dibromide, and methylene chloride; pesticides; insecticides; herbicides; grain fumigants </a:t>
                      </a:r>
                      <a:endParaRPr lang="en-US" sz="900" dirty="0">
                        <a:effectLst/>
                        <a:latin typeface="Calibri"/>
                        <a:ea typeface="맑은 고딕"/>
                        <a:cs typeface="Times New Roman"/>
                      </a:endParaRPr>
                    </a:p>
                  </a:txBody>
                  <a:tcPr marL="26431" marR="26431" marT="26431" marB="26431"/>
                </a:tc>
              </a:tr>
              <a:tr h="422130">
                <a:tc>
                  <a:txBody>
                    <a:bodyPr/>
                    <a:lstStyle/>
                    <a:p>
                      <a:pPr>
                        <a:lnSpc>
                          <a:spcPct val="115000"/>
                        </a:lnSpc>
                        <a:spcAft>
                          <a:spcPts val="0"/>
                        </a:spcAft>
                      </a:pPr>
                      <a:r>
                        <a:rPr lang="en-US" sz="900">
                          <a:effectLst/>
                        </a:rPr>
                        <a:t>Automotive refinishing and repair </a:t>
                      </a:r>
                      <a:endParaRPr lang="en-US" sz="900">
                        <a:effectLst/>
                        <a:latin typeface="Calibri"/>
                        <a:ea typeface="맑은 고딕"/>
                        <a:cs typeface="Times New Roman"/>
                      </a:endParaRPr>
                    </a:p>
                  </a:txBody>
                  <a:tcPr marL="26431" marR="26431" marT="26431" marB="26431"/>
                </a:tc>
                <a:tc>
                  <a:txBody>
                    <a:bodyPr/>
                    <a:lstStyle/>
                    <a:p>
                      <a:pPr>
                        <a:lnSpc>
                          <a:spcPct val="115000"/>
                        </a:lnSpc>
                        <a:spcAft>
                          <a:spcPts val="0"/>
                        </a:spcAft>
                      </a:pPr>
                      <a:r>
                        <a:rPr lang="en-US" sz="900" dirty="0">
                          <a:effectLst/>
                        </a:rPr>
                        <a:t>Some metals and metal dust; various organic compounds; solvents; paint and paint </a:t>
                      </a:r>
                      <a:r>
                        <a:rPr lang="en-US" sz="900" dirty="0" err="1">
                          <a:effectLst/>
                        </a:rPr>
                        <a:t>sludges</a:t>
                      </a:r>
                      <a:r>
                        <a:rPr lang="en-US" sz="900" dirty="0">
                          <a:effectLst/>
                        </a:rPr>
                        <a:t>; scrap metal; waste oils </a:t>
                      </a:r>
                      <a:endParaRPr lang="en-US" sz="900" dirty="0">
                        <a:effectLst/>
                        <a:latin typeface="Calibri"/>
                        <a:ea typeface="맑은 고딕"/>
                        <a:cs typeface="Times New Roman"/>
                      </a:endParaRPr>
                    </a:p>
                  </a:txBody>
                  <a:tcPr marL="26431" marR="26431" marT="26431" marB="26431"/>
                </a:tc>
              </a:tr>
              <a:tr h="219243">
                <a:tc>
                  <a:txBody>
                    <a:bodyPr/>
                    <a:lstStyle/>
                    <a:p>
                      <a:pPr>
                        <a:lnSpc>
                          <a:spcPct val="115000"/>
                        </a:lnSpc>
                        <a:spcAft>
                          <a:spcPts val="0"/>
                        </a:spcAft>
                      </a:pPr>
                      <a:r>
                        <a:rPr lang="en-US" sz="900">
                          <a:effectLst/>
                        </a:rPr>
                        <a:t>Battery recycling and disposal </a:t>
                      </a:r>
                      <a:endParaRPr lang="en-US" sz="900">
                        <a:effectLst/>
                        <a:latin typeface="Calibri"/>
                        <a:ea typeface="맑은 고딕"/>
                        <a:cs typeface="Times New Roman"/>
                      </a:endParaRPr>
                    </a:p>
                  </a:txBody>
                  <a:tcPr marL="26431" marR="26431" marT="26431" marB="26431"/>
                </a:tc>
                <a:tc>
                  <a:txBody>
                    <a:bodyPr/>
                    <a:lstStyle/>
                    <a:p>
                      <a:pPr>
                        <a:lnSpc>
                          <a:spcPct val="115000"/>
                        </a:lnSpc>
                        <a:spcAft>
                          <a:spcPts val="0"/>
                        </a:spcAft>
                      </a:pPr>
                      <a:r>
                        <a:rPr lang="en-US" sz="900" dirty="0">
                          <a:effectLst/>
                        </a:rPr>
                        <a:t>Lead; cadmium; acids </a:t>
                      </a:r>
                      <a:endParaRPr lang="en-US" sz="900" dirty="0">
                        <a:effectLst/>
                        <a:latin typeface="Calibri"/>
                        <a:ea typeface="맑은 고딕"/>
                        <a:cs typeface="Times New Roman"/>
                      </a:endParaRPr>
                    </a:p>
                  </a:txBody>
                  <a:tcPr marL="26431" marR="26431" marT="26431" marB="26431"/>
                </a:tc>
              </a:tr>
              <a:tr h="219243">
                <a:tc>
                  <a:txBody>
                    <a:bodyPr/>
                    <a:lstStyle/>
                    <a:p>
                      <a:pPr>
                        <a:lnSpc>
                          <a:spcPct val="115000"/>
                        </a:lnSpc>
                        <a:spcAft>
                          <a:spcPts val="0"/>
                        </a:spcAft>
                      </a:pPr>
                      <a:r>
                        <a:rPr lang="en-US" sz="900">
                          <a:effectLst/>
                        </a:rPr>
                        <a:t>Chloro-alkali manufacturing </a:t>
                      </a:r>
                      <a:endParaRPr lang="en-US" sz="900">
                        <a:effectLst/>
                        <a:latin typeface="Calibri"/>
                        <a:ea typeface="맑은 고딕"/>
                        <a:cs typeface="Times New Roman"/>
                      </a:endParaRPr>
                    </a:p>
                  </a:txBody>
                  <a:tcPr marL="26431" marR="26431" marT="26431" marB="26431"/>
                </a:tc>
                <a:tc>
                  <a:txBody>
                    <a:bodyPr/>
                    <a:lstStyle/>
                    <a:p>
                      <a:pPr>
                        <a:lnSpc>
                          <a:spcPct val="115000"/>
                        </a:lnSpc>
                        <a:spcAft>
                          <a:spcPts val="0"/>
                        </a:spcAft>
                      </a:pPr>
                      <a:r>
                        <a:rPr lang="en-US" sz="900" dirty="0">
                          <a:effectLst/>
                        </a:rPr>
                        <a:t>Chlorine compounds; mercury </a:t>
                      </a:r>
                      <a:endParaRPr lang="en-US" sz="900" dirty="0">
                        <a:effectLst/>
                        <a:latin typeface="Calibri"/>
                        <a:ea typeface="맑은 고딕"/>
                        <a:cs typeface="Times New Roman"/>
                      </a:endParaRPr>
                    </a:p>
                  </a:txBody>
                  <a:tcPr marL="26431" marR="26431" marT="26431" marB="26431"/>
                </a:tc>
              </a:tr>
              <a:tr h="219243">
                <a:tc>
                  <a:txBody>
                    <a:bodyPr/>
                    <a:lstStyle/>
                    <a:p>
                      <a:pPr>
                        <a:lnSpc>
                          <a:spcPct val="115000"/>
                        </a:lnSpc>
                        <a:spcAft>
                          <a:spcPts val="0"/>
                        </a:spcAft>
                      </a:pPr>
                      <a:r>
                        <a:rPr lang="en-US" sz="900">
                          <a:effectLst/>
                        </a:rPr>
                        <a:t>Coal gasification </a:t>
                      </a:r>
                      <a:endParaRPr lang="en-US" sz="900">
                        <a:effectLst/>
                        <a:latin typeface="Calibri"/>
                        <a:ea typeface="맑은 고딕"/>
                        <a:cs typeface="Times New Roman"/>
                      </a:endParaRPr>
                    </a:p>
                  </a:txBody>
                  <a:tcPr marL="26431" marR="26431" marT="26431" marB="26431"/>
                </a:tc>
                <a:tc>
                  <a:txBody>
                    <a:bodyPr/>
                    <a:lstStyle/>
                    <a:p>
                      <a:pPr>
                        <a:lnSpc>
                          <a:spcPct val="115000"/>
                        </a:lnSpc>
                        <a:spcAft>
                          <a:spcPts val="0"/>
                        </a:spcAft>
                      </a:pPr>
                      <a:r>
                        <a:rPr lang="en-US" sz="900" dirty="0" err="1">
                          <a:effectLst/>
                        </a:rPr>
                        <a:t>Polynuclear</a:t>
                      </a:r>
                      <a:r>
                        <a:rPr lang="en-US" sz="900" dirty="0">
                          <a:effectLst/>
                        </a:rPr>
                        <a:t> aromatic hydrocarbons (PAH) </a:t>
                      </a:r>
                      <a:endParaRPr lang="en-US" sz="900" dirty="0">
                        <a:effectLst/>
                        <a:latin typeface="Calibri"/>
                        <a:ea typeface="맑은 고딕"/>
                        <a:cs typeface="Times New Roman"/>
                      </a:endParaRPr>
                    </a:p>
                  </a:txBody>
                  <a:tcPr marL="26431" marR="26431" marT="26431" marB="26431"/>
                </a:tc>
              </a:tr>
              <a:tr h="219243">
                <a:tc>
                  <a:txBody>
                    <a:bodyPr/>
                    <a:lstStyle/>
                    <a:p>
                      <a:pPr>
                        <a:lnSpc>
                          <a:spcPct val="115000"/>
                        </a:lnSpc>
                        <a:spcAft>
                          <a:spcPts val="0"/>
                        </a:spcAft>
                      </a:pPr>
                      <a:r>
                        <a:rPr lang="en-US" sz="900">
                          <a:effectLst/>
                        </a:rPr>
                        <a:t>Cosmetics manufacturing </a:t>
                      </a:r>
                      <a:endParaRPr lang="en-US" sz="900">
                        <a:effectLst/>
                        <a:latin typeface="Calibri"/>
                        <a:ea typeface="맑은 고딕"/>
                        <a:cs typeface="Times New Roman"/>
                      </a:endParaRPr>
                    </a:p>
                  </a:txBody>
                  <a:tcPr marL="26431" marR="26431" marT="26431" marB="26431"/>
                </a:tc>
                <a:tc>
                  <a:txBody>
                    <a:bodyPr/>
                    <a:lstStyle/>
                    <a:p>
                      <a:pPr>
                        <a:lnSpc>
                          <a:spcPct val="115000"/>
                        </a:lnSpc>
                        <a:spcAft>
                          <a:spcPts val="0"/>
                        </a:spcAft>
                      </a:pPr>
                      <a:r>
                        <a:rPr lang="en-US" sz="900" dirty="0">
                          <a:effectLst/>
                        </a:rPr>
                        <a:t>Heavy metals; dusts; solvents; acids </a:t>
                      </a:r>
                      <a:endParaRPr lang="en-US" sz="900" dirty="0">
                        <a:effectLst/>
                        <a:latin typeface="Calibri"/>
                        <a:ea typeface="맑은 고딕"/>
                        <a:cs typeface="Times New Roman"/>
                      </a:endParaRPr>
                    </a:p>
                  </a:txBody>
                  <a:tcPr marL="26431" marR="26431" marT="26431" marB="26431"/>
                </a:tc>
              </a:tr>
              <a:tr h="383453">
                <a:tc>
                  <a:txBody>
                    <a:bodyPr/>
                    <a:lstStyle/>
                    <a:p>
                      <a:pPr>
                        <a:lnSpc>
                          <a:spcPct val="115000"/>
                        </a:lnSpc>
                        <a:spcAft>
                          <a:spcPts val="0"/>
                        </a:spcAft>
                      </a:pPr>
                      <a:r>
                        <a:rPr lang="en-US" sz="900">
                          <a:effectLst/>
                        </a:rPr>
                        <a:t>Dry cleaning activities </a:t>
                      </a:r>
                      <a:endParaRPr lang="en-US" sz="900">
                        <a:effectLst/>
                        <a:latin typeface="Calibri"/>
                        <a:ea typeface="맑은 고딕"/>
                        <a:cs typeface="Times New Roman"/>
                      </a:endParaRPr>
                    </a:p>
                  </a:txBody>
                  <a:tcPr marL="26431" marR="26431" marT="26431" marB="26431"/>
                </a:tc>
                <a:tc>
                  <a:txBody>
                    <a:bodyPr/>
                    <a:lstStyle/>
                    <a:p>
                      <a:pPr>
                        <a:lnSpc>
                          <a:spcPct val="115000"/>
                        </a:lnSpc>
                        <a:spcAft>
                          <a:spcPts val="0"/>
                        </a:spcAft>
                      </a:pPr>
                      <a:r>
                        <a:rPr lang="en-US" sz="900" dirty="0">
                          <a:effectLst/>
                        </a:rPr>
                        <a:t>VOCs such as chloroform and </a:t>
                      </a:r>
                      <a:r>
                        <a:rPr lang="en-US" sz="900" dirty="0" err="1">
                          <a:effectLst/>
                        </a:rPr>
                        <a:t>tetrachloroethane</a:t>
                      </a:r>
                      <a:r>
                        <a:rPr lang="en-US" sz="900" dirty="0">
                          <a:effectLst/>
                        </a:rPr>
                        <a:t>; various solvents; spot removers; fluorocarbon 113 </a:t>
                      </a:r>
                      <a:endParaRPr lang="en-US" sz="900" dirty="0">
                        <a:effectLst/>
                        <a:latin typeface="Calibri"/>
                        <a:ea typeface="맑은 고딕"/>
                        <a:cs typeface="Times New Roman"/>
                      </a:endParaRPr>
                    </a:p>
                  </a:txBody>
                  <a:tcPr marL="26431" marR="26431" marT="26431" marB="26431"/>
                </a:tc>
              </a:tr>
              <a:tr h="302542">
                <a:tc>
                  <a:txBody>
                    <a:bodyPr/>
                    <a:lstStyle/>
                    <a:p>
                      <a:pPr>
                        <a:lnSpc>
                          <a:spcPct val="115000"/>
                        </a:lnSpc>
                        <a:spcAft>
                          <a:spcPts val="0"/>
                        </a:spcAft>
                      </a:pPr>
                      <a:r>
                        <a:rPr lang="en-US" sz="900">
                          <a:effectLst/>
                        </a:rPr>
                        <a:t>Electroplating operations </a:t>
                      </a:r>
                      <a:endParaRPr lang="en-US" sz="900">
                        <a:effectLst/>
                        <a:latin typeface="Calibri"/>
                        <a:ea typeface="맑은 고딕"/>
                        <a:cs typeface="Times New Roman"/>
                      </a:endParaRPr>
                    </a:p>
                  </a:txBody>
                  <a:tcPr marL="26431" marR="26431" marT="26431" marB="26431"/>
                </a:tc>
                <a:tc>
                  <a:txBody>
                    <a:bodyPr/>
                    <a:lstStyle/>
                    <a:p>
                      <a:pPr>
                        <a:lnSpc>
                          <a:spcPct val="115000"/>
                        </a:lnSpc>
                        <a:spcAft>
                          <a:spcPts val="0"/>
                        </a:spcAft>
                      </a:pPr>
                      <a:r>
                        <a:rPr lang="en-US" sz="900" dirty="0">
                          <a:effectLst/>
                        </a:rPr>
                        <a:t>Various metals such as cadmium, chromium, cyanide, copper, and nickel </a:t>
                      </a:r>
                      <a:endParaRPr lang="en-US" sz="900" dirty="0">
                        <a:effectLst/>
                        <a:latin typeface="Calibri"/>
                        <a:ea typeface="맑은 고딕"/>
                        <a:cs typeface="Times New Roman"/>
                      </a:endParaRPr>
                    </a:p>
                  </a:txBody>
                  <a:tcPr marL="26431" marR="26431" marT="26431" marB="26431"/>
                </a:tc>
              </a:tr>
              <a:tr h="219243">
                <a:tc>
                  <a:txBody>
                    <a:bodyPr/>
                    <a:lstStyle/>
                    <a:p>
                      <a:pPr>
                        <a:lnSpc>
                          <a:spcPct val="115000"/>
                        </a:lnSpc>
                        <a:spcAft>
                          <a:spcPts val="0"/>
                        </a:spcAft>
                      </a:pPr>
                      <a:r>
                        <a:rPr lang="en-US" sz="900">
                          <a:effectLst/>
                        </a:rPr>
                        <a:t>Glass manufacturing </a:t>
                      </a:r>
                      <a:endParaRPr lang="en-US" sz="900">
                        <a:effectLst/>
                        <a:latin typeface="Calibri"/>
                        <a:ea typeface="맑은 고딕"/>
                        <a:cs typeface="Times New Roman"/>
                      </a:endParaRPr>
                    </a:p>
                  </a:txBody>
                  <a:tcPr marL="26431" marR="26431" marT="26431" marB="26431"/>
                </a:tc>
                <a:tc>
                  <a:txBody>
                    <a:bodyPr/>
                    <a:lstStyle/>
                    <a:p>
                      <a:pPr>
                        <a:lnSpc>
                          <a:spcPct val="115000"/>
                        </a:lnSpc>
                        <a:spcAft>
                          <a:spcPts val="0"/>
                        </a:spcAft>
                      </a:pPr>
                      <a:r>
                        <a:rPr lang="en-US" sz="900" dirty="0">
                          <a:effectLst/>
                        </a:rPr>
                        <a:t>Arsenic; lead </a:t>
                      </a:r>
                      <a:endParaRPr lang="en-US" sz="900" dirty="0">
                        <a:effectLst/>
                        <a:latin typeface="Calibri"/>
                        <a:ea typeface="맑은 고딕"/>
                        <a:cs typeface="Times New Roman"/>
                      </a:endParaRPr>
                    </a:p>
                  </a:txBody>
                  <a:tcPr marL="26431" marR="26431" marT="26431" marB="26431"/>
                </a:tc>
              </a:tr>
              <a:tr h="219243">
                <a:tc>
                  <a:txBody>
                    <a:bodyPr/>
                    <a:lstStyle/>
                    <a:p>
                      <a:pPr>
                        <a:lnSpc>
                          <a:spcPct val="115000"/>
                        </a:lnSpc>
                        <a:spcAft>
                          <a:spcPts val="0"/>
                        </a:spcAft>
                      </a:pPr>
                      <a:r>
                        <a:rPr lang="en-US" sz="900">
                          <a:effectLst/>
                        </a:rPr>
                        <a:t>Herbicide manufacturing and use </a:t>
                      </a:r>
                      <a:endParaRPr lang="en-US" sz="900">
                        <a:effectLst/>
                        <a:latin typeface="Calibri"/>
                        <a:ea typeface="맑은 고딕"/>
                        <a:cs typeface="Times New Roman"/>
                      </a:endParaRPr>
                    </a:p>
                  </a:txBody>
                  <a:tcPr marL="26431" marR="26431" marT="26431" marB="26431"/>
                </a:tc>
                <a:tc>
                  <a:txBody>
                    <a:bodyPr/>
                    <a:lstStyle/>
                    <a:p>
                      <a:pPr>
                        <a:lnSpc>
                          <a:spcPct val="115000"/>
                        </a:lnSpc>
                        <a:spcAft>
                          <a:spcPts val="0"/>
                        </a:spcAft>
                      </a:pPr>
                      <a:r>
                        <a:rPr lang="en-US" sz="900" dirty="0">
                          <a:effectLst/>
                        </a:rPr>
                        <a:t>Dioxin; metals; herbicides </a:t>
                      </a:r>
                      <a:endParaRPr lang="en-US" sz="900" dirty="0">
                        <a:effectLst/>
                        <a:latin typeface="Calibri"/>
                        <a:ea typeface="맑은 고딕"/>
                        <a:cs typeface="Times New Roman"/>
                      </a:endParaRPr>
                    </a:p>
                  </a:txBody>
                  <a:tcPr marL="26431" marR="26431" marT="26431" marB="26431"/>
                </a:tc>
              </a:tr>
              <a:tr h="383453">
                <a:tc>
                  <a:txBody>
                    <a:bodyPr/>
                    <a:lstStyle/>
                    <a:p>
                      <a:pPr>
                        <a:lnSpc>
                          <a:spcPct val="115000"/>
                        </a:lnSpc>
                        <a:spcAft>
                          <a:spcPts val="0"/>
                        </a:spcAft>
                      </a:pPr>
                      <a:r>
                        <a:rPr lang="en-US" sz="900">
                          <a:effectLst/>
                        </a:rPr>
                        <a:t>Hospitals </a:t>
                      </a:r>
                      <a:endParaRPr lang="en-US" sz="900">
                        <a:effectLst/>
                        <a:latin typeface="Calibri"/>
                        <a:ea typeface="맑은 고딕"/>
                        <a:cs typeface="Times New Roman"/>
                      </a:endParaRPr>
                    </a:p>
                  </a:txBody>
                  <a:tcPr marL="26431" marR="26431" marT="26431" marB="26431"/>
                </a:tc>
                <a:tc>
                  <a:txBody>
                    <a:bodyPr/>
                    <a:lstStyle/>
                    <a:p>
                      <a:pPr>
                        <a:lnSpc>
                          <a:spcPct val="115000"/>
                        </a:lnSpc>
                        <a:spcAft>
                          <a:spcPts val="0"/>
                        </a:spcAft>
                      </a:pPr>
                      <a:r>
                        <a:rPr lang="en-US" sz="900" dirty="0">
                          <a:effectLst/>
                        </a:rPr>
                        <a:t>Formaldehyde; radionuclides; photographic chemicals; solvents; mercury; ethylene oxide; chemotherapy chemicals </a:t>
                      </a:r>
                      <a:endParaRPr lang="en-US" sz="900" dirty="0">
                        <a:effectLst/>
                        <a:latin typeface="Calibri"/>
                        <a:ea typeface="맑은 고딕"/>
                        <a:cs typeface="Times New Roman"/>
                      </a:endParaRPr>
                    </a:p>
                  </a:txBody>
                  <a:tcPr marL="26431" marR="26431" marT="26431" marB="26431"/>
                </a:tc>
              </a:tr>
              <a:tr h="219243">
                <a:tc>
                  <a:txBody>
                    <a:bodyPr/>
                    <a:lstStyle/>
                    <a:p>
                      <a:pPr>
                        <a:lnSpc>
                          <a:spcPct val="115000"/>
                        </a:lnSpc>
                        <a:spcAft>
                          <a:spcPts val="0"/>
                        </a:spcAft>
                      </a:pPr>
                      <a:r>
                        <a:rPr lang="en-US" sz="900">
                          <a:effectLst/>
                        </a:rPr>
                        <a:t>Incinerators </a:t>
                      </a:r>
                      <a:endParaRPr lang="en-US" sz="900">
                        <a:effectLst/>
                        <a:latin typeface="Calibri"/>
                        <a:ea typeface="맑은 고딕"/>
                        <a:cs typeface="Times New Roman"/>
                      </a:endParaRPr>
                    </a:p>
                  </a:txBody>
                  <a:tcPr marL="26431" marR="26431" marT="26431" marB="26431"/>
                </a:tc>
                <a:tc>
                  <a:txBody>
                    <a:bodyPr/>
                    <a:lstStyle/>
                    <a:p>
                      <a:pPr>
                        <a:lnSpc>
                          <a:spcPct val="115000"/>
                        </a:lnSpc>
                        <a:spcAft>
                          <a:spcPts val="0"/>
                        </a:spcAft>
                      </a:pPr>
                      <a:r>
                        <a:rPr lang="en-US" sz="900" dirty="0">
                          <a:effectLst/>
                        </a:rPr>
                        <a:t>Dioxin; various municipal and industrial waste </a:t>
                      </a:r>
                      <a:endParaRPr lang="en-US" sz="900" dirty="0">
                        <a:effectLst/>
                        <a:latin typeface="Calibri"/>
                        <a:ea typeface="맑은 고딕"/>
                        <a:cs typeface="Times New Roman"/>
                      </a:endParaRPr>
                    </a:p>
                  </a:txBody>
                  <a:tcPr marL="26431" marR="26431" marT="26431" marB="26431"/>
                </a:tc>
              </a:tr>
              <a:tr h="426798">
                <a:tc>
                  <a:txBody>
                    <a:bodyPr/>
                    <a:lstStyle/>
                    <a:p>
                      <a:pPr>
                        <a:lnSpc>
                          <a:spcPct val="115000"/>
                        </a:lnSpc>
                        <a:spcAft>
                          <a:spcPts val="0"/>
                        </a:spcAft>
                      </a:pPr>
                      <a:r>
                        <a:rPr lang="en-US" sz="900">
                          <a:effectLst/>
                        </a:rPr>
                        <a:t>Landfills—municipal and industrial </a:t>
                      </a:r>
                      <a:endParaRPr lang="en-US" sz="900">
                        <a:effectLst/>
                        <a:latin typeface="Calibri"/>
                        <a:ea typeface="맑은 고딕"/>
                        <a:cs typeface="Times New Roman"/>
                      </a:endParaRPr>
                    </a:p>
                  </a:txBody>
                  <a:tcPr marL="26431" marR="26431" marT="26431" marB="26431"/>
                </a:tc>
                <a:tc>
                  <a:txBody>
                    <a:bodyPr/>
                    <a:lstStyle/>
                    <a:p>
                      <a:pPr>
                        <a:lnSpc>
                          <a:spcPct val="115000"/>
                        </a:lnSpc>
                        <a:spcAft>
                          <a:spcPts val="0"/>
                        </a:spcAft>
                      </a:pPr>
                      <a:r>
                        <a:rPr lang="en-US" sz="900" dirty="0">
                          <a:effectLst/>
                        </a:rPr>
                        <a:t>Metals; VOCs; polychlorinated biphenyl (PCB); ammonia; methane; household products and cleaners; pesticides; various wastes </a:t>
                      </a:r>
                      <a:endParaRPr lang="en-US" sz="900" dirty="0">
                        <a:effectLst/>
                        <a:latin typeface="Calibri"/>
                        <a:ea typeface="맑은 고딕"/>
                        <a:cs typeface="Times New Roman"/>
                      </a:endParaRPr>
                    </a:p>
                  </a:txBody>
                  <a:tcPr marL="26431" marR="26431" marT="26431" marB="26431"/>
                </a:tc>
              </a:tr>
              <a:tr h="219243">
                <a:tc>
                  <a:txBody>
                    <a:bodyPr/>
                    <a:lstStyle/>
                    <a:p>
                      <a:pPr>
                        <a:lnSpc>
                          <a:spcPct val="115000"/>
                        </a:lnSpc>
                        <a:spcAft>
                          <a:spcPts val="0"/>
                        </a:spcAft>
                      </a:pPr>
                      <a:r>
                        <a:rPr lang="en-US" sz="900">
                          <a:effectLst/>
                        </a:rPr>
                        <a:t>Leather manufacturing </a:t>
                      </a:r>
                      <a:endParaRPr lang="en-US" sz="900">
                        <a:effectLst/>
                        <a:latin typeface="Calibri"/>
                        <a:ea typeface="맑은 고딕"/>
                        <a:cs typeface="Times New Roman"/>
                      </a:endParaRPr>
                    </a:p>
                  </a:txBody>
                  <a:tcPr marL="26431" marR="26431" marT="26431" marB="26431"/>
                </a:tc>
                <a:tc>
                  <a:txBody>
                    <a:bodyPr/>
                    <a:lstStyle/>
                    <a:p>
                      <a:pPr>
                        <a:lnSpc>
                          <a:spcPct val="115000"/>
                        </a:lnSpc>
                        <a:spcAft>
                          <a:spcPts val="0"/>
                        </a:spcAft>
                      </a:pPr>
                      <a:r>
                        <a:rPr lang="en-US" sz="900" dirty="0">
                          <a:effectLst/>
                        </a:rPr>
                        <a:t>Toluene; benzene </a:t>
                      </a:r>
                      <a:endParaRPr lang="en-US" sz="900" dirty="0">
                        <a:effectLst/>
                        <a:latin typeface="Calibri"/>
                        <a:ea typeface="맑은 고딕"/>
                        <a:cs typeface="Times New Roman"/>
                      </a:endParaRPr>
                    </a:p>
                  </a:txBody>
                  <a:tcPr marL="26431" marR="26431" marT="26431" marB="26431"/>
                </a:tc>
              </a:tr>
              <a:tr h="302542">
                <a:tc>
                  <a:txBody>
                    <a:bodyPr/>
                    <a:lstStyle/>
                    <a:p>
                      <a:pPr>
                        <a:lnSpc>
                          <a:spcPct val="115000"/>
                        </a:lnSpc>
                        <a:spcAft>
                          <a:spcPts val="0"/>
                        </a:spcAft>
                      </a:pPr>
                      <a:r>
                        <a:rPr lang="en-US" sz="900">
                          <a:effectLst/>
                        </a:rPr>
                        <a:t>Machine shops/metal fabrication </a:t>
                      </a:r>
                      <a:endParaRPr lang="en-US" sz="900">
                        <a:effectLst/>
                        <a:latin typeface="Calibri"/>
                        <a:ea typeface="맑은 고딕"/>
                        <a:cs typeface="Times New Roman"/>
                      </a:endParaRPr>
                    </a:p>
                  </a:txBody>
                  <a:tcPr marL="26431" marR="26431" marT="26431" marB="26431"/>
                </a:tc>
                <a:tc>
                  <a:txBody>
                    <a:bodyPr/>
                    <a:lstStyle/>
                    <a:p>
                      <a:pPr>
                        <a:lnSpc>
                          <a:spcPct val="115000"/>
                        </a:lnSpc>
                        <a:spcAft>
                          <a:spcPts val="0"/>
                        </a:spcAft>
                      </a:pPr>
                      <a:r>
                        <a:rPr lang="en-US" sz="900" dirty="0">
                          <a:effectLst/>
                        </a:rPr>
                        <a:t>Metals; VOCs; dioxin; beryllium; degreasing agents; solvents; waste oils </a:t>
                      </a:r>
                      <a:endParaRPr lang="en-US" sz="900" dirty="0">
                        <a:effectLst/>
                        <a:latin typeface="Calibri"/>
                        <a:ea typeface="맑은 고딕"/>
                        <a:cs typeface="Times New Roman"/>
                      </a:endParaRPr>
                    </a:p>
                  </a:txBody>
                  <a:tcPr marL="26431" marR="26431" marT="26431" marB="26431"/>
                </a:tc>
              </a:tr>
              <a:tr h="383453">
                <a:tc>
                  <a:txBody>
                    <a:bodyPr/>
                    <a:lstStyle/>
                    <a:p>
                      <a:pPr>
                        <a:lnSpc>
                          <a:spcPct val="115000"/>
                        </a:lnSpc>
                        <a:spcAft>
                          <a:spcPts val="0"/>
                        </a:spcAft>
                      </a:pPr>
                      <a:r>
                        <a:rPr lang="en-US" sz="900">
                          <a:effectLst/>
                        </a:rPr>
                        <a:t>Marine maintenance industry </a:t>
                      </a:r>
                      <a:endParaRPr lang="en-US" sz="900">
                        <a:effectLst/>
                        <a:latin typeface="Calibri"/>
                        <a:ea typeface="맑은 고딕"/>
                        <a:cs typeface="Times New Roman"/>
                      </a:endParaRPr>
                    </a:p>
                  </a:txBody>
                  <a:tcPr marL="26431" marR="26431" marT="26431" marB="26431"/>
                </a:tc>
                <a:tc>
                  <a:txBody>
                    <a:bodyPr/>
                    <a:lstStyle/>
                    <a:p>
                      <a:pPr>
                        <a:lnSpc>
                          <a:spcPct val="115000"/>
                        </a:lnSpc>
                        <a:spcAft>
                          <a:spcPts val="0"/>
                        </a:spcAft>
                      </a:pPr>
                      <a:r>
                        <a:rPr lang="en-US" sz="900" dirty="0">
                          <a:effectLst/>
                        </a:rPr>
                        <a:t>Solvents; paints; cyanide; acids; VOC emissions; heavy metal </a:t>
                      </a:r>
                      <a:r>
                        <a:rPr lang="en-US" sz="900" dirty="0" err="1">
                          <a:effectLst/>
                        </a:rPr>
                        <a:t>sludges</a:t>
                      </a:r>
                      <a:r>
                        <a:rPr lang="en-US" sz="900" dirty="0">
                          <a:effectLst/>
                        </a:rPr>
                        <a:t>; degreasers </a:t>
                      </a:r>
                      <a:endParaRPr lang="en-US" sz="900" dirty="0">
                        <a:effectLst/>
                        <a:latin typeface="Calibri"/>
                        <a:ea typeface="맑은 고딕"/>
                        <a:cs typeface="Times New Roman"/>
                      </a:endParaRPr>
                    </a:p>
                  </a:txBody>
                  <a:tcPr marL="26431" marR="26431" marT="26431" marB="26431"/>
                </a:tc>
              </a:tr>
              <a:tr h="219243">
                <a:tc>
                  <a:txBody>
                    <a:bodyPr/>
                    <a:lstStyle/>
                    <a:p>
                      <a:pPr>
                        <a:lnSpc>
                          <a:spcPct val="115000"/>
                        </a:lnSpc>
                        <a:spcAft>
                          <a:spcPts val="0"/>
                        </a:spcAft>
                      </a:pPr>
                      <a:r>
                        <a:rPr lang="en-US" sz="900">
                          <a:effectLst/>
                        </a:rPr>
                        <a:t>Munitions manufacturing </a:t>
                      </a:r>
                      <a:endParaRPr lang="en-US" sz="900">
                        <a:effectLst/>
                        <a:latin typeface="Calibri"/>
                        <a:ea typeface="맑은 고딕"/>
                        <a:cs typeface="Times New Roman"/>
                      </a:endParaRPr>
                    </a:p>
                  </a:txBody>
                  <a:tcPr marL="26431" marR="26431" marT="26431" marB="26431"/>
                </a:tc>
                <a:tc>
                  <a:txBody>
                    <a:bodyPr/>
                    <a:lstStyle/>
                    <a:p>
                      <a:pPr>
                        <a:lnSpc>
                          <a:spcPct val="115000"/>
                        </a:lnSpc>
                        <a:spcAft>
                          <a:spcPts val="0"/>
                        </a:spcAft>
                      </a:pPr>
                      <a:r>
                        <a:rPr lang="en-US" sz="900" dirty="0">
                          <a:effectLst/>
                        </a:rPr>
                        <a:t>Lead; explosives; copper; antimony </a:t>
                      </a:r>
                      <a:endParaRPr lang="en-US" sz="900" dirty="0">
                        <a:effectLst/>
                        <a:latin typeface="Calibri"/>
                        <a:ea typeface="맑은 고딕"/>
                        <a:cs typeface="Times New Roman"/>
                      </a:endParaRPr>
                    </a:p>
                  </a:txBody>
                  <a:tcPr marL="26431" marR="26431" marT="26431" marB="26431"/>
                </a:tc>
              </a:tr>
            </a:tbl>
          </a:graphicData>
        </a:graphic>
      </p:graphicFrame>
    </p:spTree>
    <p:extLst>
      <p:ext uri="{BB962C8B-B14F-4D97-AF65-F5344CB8AC3E}">
        <p14:creationId xmlns:p14="http://schemas.microsoft.com/office/powerpoint/2010/main" val="31140435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내용 개체 틀 3"/>
          <p:cNvGraphicFramePr>
            <a:graphicFrameLocks noGrp="1"/>
          </p:cNvGraphicFramePr>
          <p:nvPr>
            <p:ph idx="1"/>
            <p:extLst>
              <p:ext uri="{D42A27DB-BD31-4B8C-83A1-F6EECF244321}">
                <p14:modId xmlns:p14="http://schemas.microsoft.com/office/powerpoint/2010/main" val="3632418717"/>
              </p:ext>
            </p:extLst>
          </p:nvPr>
        </p:nvGraphicFramePr>
        <p:xfrm>
          <a:off x="467544" y="1124744"/>
          <a:ext cx="8352928" cy="5282707"/>
        </p:xfrm>
        <a:graphic>
          <a:graphicData uri="http://schemas.openxmlformats.org/drawingml/2006/table">
            <a:tbl>
              <a:tblPr firstRow="1" firstCol="1" bandRow="1">
                <a:tableStyleId>{5C22544A-7EE6-4342-B048-85BDC9FD1C3A}</a:tableStyleId>
              </a:tblPr>
              <a:tblGrid>
                <a:gridCol w="4176464"/>
                <a:gridCol w="4176464"/>
              </a:tblGrid>
              <a:tr h="497374">
                <a:tc>
                  <a:txBody>
                    <a:bodyPr/>
                    <a:lstStyle/>
                    <a:p>
                      <a:pPr>
                        <a:lnSpc>
                          <a:spcPct val="115000"/>
                        </a:lnSpc>
                        <a:spcAft>
                          <a:spcPts val="0"/>
                        </a:spcAft>
                      </a:pPr>
                      <a:r>
                        <a:rPr lang="en-US" sz="800" dirty="0">
                          <a:effectLst/>
                        </a:rPr>
                        <a:t>Paint/ink manufacturing </a:t>
                      </a:r>
                      <a:endParaRPr lang="en-US" sz="800" dirty="0">
                        <a:effectLst/>
                        <a:latin typeface="Calibri"/>
                        <a:ea typeface="맑은 고딕"/>
                        <a:cs typeface="Times New Roman"/>
                      </a:endParaRPr>
                    </a:p>
                  </a:txBody>
                  <a:tcPr marL="28865" marR="28865" marT="28865" marB="28865"/>
                </a:tc>
                <a:tc>
                  <a:txBody>
                    <a:bodyPr/>
                    <a:lstStyle/>
                    <a:p>
                      <a:pPr>
                        <a:lnSpc>
                          <a:spcPct val="115000"/>
                        </a:lnSpc>
                        <a:spcAft>
                          <a:spcPts val="0"/>
                        </a:spcAft>
                      </a:pPr>
                      <a:r>
                        <a:rPr lang="en-US" sz="800">
                          <a:effectLst/>
                        </a:rPr>
                        <a:t>Metals (such as chromium, cadmium, lead, and zinc); VOCs; chloroform; ethyl benzene; solvents; paints; inks </a:t>
                      </a:r>
                      <a:endParaRPr lang="en-US" sz="800">
                        <a:effectLst/>
                        <a:latin typeface="Calibri"/>
                        <a:ea typeface="맑은 고딕"/>
                        <a:cs typeface="Times New Roman"/>
                      </a:endParaRPr>
                    </a:p>
                  </a:txBody>
                  <a:tcPr marL="28865" marR="28865" marT="28865" marB="28865"/>
                </a:tc>
              </a:tr>
              <a:tr h="497374">
                <a:tc>
                  <a:txBody>
                    <a:bodyPr/>
                    <a:lstStyle/>
                    <a:p>
                      <a:pPr>
                        <a:lnSpc>
                          <a:spcPct val="115000"/>
                        </a:lnSpc>
                        <a:spcAft>
                          <a:spcPts val="0"/>
                        </a:spcAft>
                      </a:pPr>
                      <a:r>
                        <a:rPr lang="en-US" sz="800">
                          <a:effectLst/>
                        </a:rPr>
                        <a:t>Pesticide manufacturing </a:t>
                      </a:r>
                      <a:endParaRPr lang="en-US" sz="800">
                        <a:effectLst/>
                        <a:latin typeface="Calibri"/>
                        <a:ea typeface="맑은 고딕"/>
                        <a:cs typeface="Times New Roman"/>
                      </a:endParaRPr>
                    </a:p>
                  </a:txBody>
                  <a:tcPr marL="28865" marR="28865" marT="28865" marB="28865"/>
                </a:tc>
                <a:tc>
                  <a:txBody>
                    <a:bodyPr/>
                    <a:lstStyle/>
                    <a:p>
                      <a:pPr>
                        <a:lnSpc>
                          <a:spcPct val="115000"/>
                        </a:lnSpc>
                        <a:spcAft>
                          <a:spcPts val="0"/>
                        </a:spcAft>
                      </a:pPr>
                      <a:r>
                        <a:rPr lang="en-US" sz="800">
                          <a:effectLst/>
                        </a:rPr>
                        <a:t>VOCs; arsenic; copper; pesticides; insecticides; herbicides; fungicides; xylene; chlorinated organic compounds; solvents </a:t>
                      </a:r>
                      <a:endParaRPr lang="en-US" sz="800">
                        <a:effectLst/>
                        <a:latin typeface="Calibri"/>
                        <a:ea typeface="맑은 고딕"/>
                        <a:cs typeface="Times New Roman"/>
                      </a:endParaRPr>
                    </a:p>
                  </a:txBody>
                  <a:tcPr marL="28865" marR="28865" marT="28865" marB="28865"/>
                </a:tc>
              </a:tr>
              <a:tr h="352070">
                <a:tc>
                  <a:txBody>
                    <a:bodyPr/>
                    <a:lstStyle/>
                    <a:p>
                      <a:pPr>
                        <a:lnSpc>
                          <a:spcPct val="115000"/>
                        </a:lnSpc>
                        <a:spcAft>
                          <a:spcPts val="0"/>
                        </a:spcAft>
                      </a:pPr>
                      <a:r>
                        <a:rPr lang="en-US" sz="800">
                          <a:effectLst/>
                        </a:rPr>
                        <a:t>Petroleum refining and reuse </a:t>
                      </a:r>
                      <a:endParaRPr lang="en-US" sz="800">
                        <a:effectLst/>
                        <a:latin typeface="Calibri"/>
                        <a:ea typeface="맑은 고딕"/>
                        <a:cs typeface="Times New Roman"/>
                      </a:endParaRPr>
                    </a:p>
                  </a:txBody>
                  <a:tcPr marL="28865" marR="28865" marT="28865" marB="28865"/>
                </a:tc>
                <a:tc>
                  <a:txBody>
                    <a:bodyPr/>
                    <a:lstStyle/>
                    <a:p>
                      <a:pPr>
                        <a:lnSpc>
                          <a:spcPct val="115000"/>
                        </a:lnSpc>
                        <a:spcAft>
                          <a:spcPts val="0"/>
                        </a:spcAft>
                      </a:pPr>
                      <a:r>
                        <a:rPr lang="en-US" sz="800">
                          <a:effectLst/>
                        </a:rPr>
                        <a:t>Petroleum hydrocarbons; benzene, toluene, ethylbenzene, xylene (BTEX); fuels; oil and grease </a:t>
                      </a:r>
                      <a:endParaRPr lang="en-US" sz="800">
                        <a:effectLst/>
                        <a:latin typeface="Calibri"/>
                        <a:ea typeface="맑은 고딕"/>
                        <a:cs typeface="Times New Roman"/>
                      </a:endParaRPr>
                    </a:p>
                  </a:txBody>
                  <a:tcPr marL="28865" marR="28865" marT="28865" marB="28865"/>
                </a:tc>
              </a:tr>
              <a:tr h="206089">
                <a:tc>
                  <a:txBody>
                    <a:bodyPr/>
                    <a:lstStyle/>
                    <a:p>
                      <a:pPr>
                        <a:lnSpc>
                          <a:spcPct val="115000"/>
                        </a:lnSpc>
                        <a:spcAft>
                          <a:spcPts val="0"/>
                        </a:spcAft>
                      </a:pPr>
                      <a:r>
                        <a:rPr lang="en-US" sz="800">
                          <a:effectLst/>
                        </a:rPr>
                        <a:t>Pharmaceutical manufacturing </a:t>
                      </a:r>
                      <a:endParaRPr lang="en-US" sz="800">
                        <a:effectLst/>
                        <a:latin typeface="Calibri"/>
                        <a:ea typeface="맑은 고딕"/>
                        <a:cs typeface="Times New Roman"/>
                      </a:endParaRPr>
                    </a:p>
                  </a:txBody>
                  <a:tcPr marL="28865" marR="28865" marT="28865" marB="28865"/>
                </a:tc>
                <a:tc>
                  <a:txBody>
                    <a:bodyPr/>
                    <a:lstStyle/>
                    <a:p>
                      <a:pPr>
                        <a:lnSpc>
                          <a:spcPct val="115000"/>
                        </a:lnSpc>
                        <a:spcAft>
                          <a:spcPts val="0"/>
                        </a:spcAft>
                      </a:pPr>
                      <a:r>
                        <a:rPr lang="en-US" sz="800">
                          <a:effectLst/>
                        </a:rPr>
                        <a:t>Lead; various organic chemicals; organic solvents </a:t>
                      </a:r>
                      <a:endParaRPr lang="en-US" sz="800">
                        <a:effectLst/>
                        <a:latin typeface="Calibri"/>
                        <a:ea typeface="맑은 고딕"/>
                        <a:cs typeface="Times New Roman"/>
                      </a:endParaRPr>
                    </a:p>
                  </a:txBody>
                  <a:tcPr marL="28865" marR="28865" marT="28865" marB="28865"/>
                </a:tc>
              </a:tr>
              <a:tr h="348791">
                <a:tc>
                  <a:txBody>
                    <a:bodyPr/>
                    <a:lstStyle/>
                    <a:p>
                      <a:pPr>
                        <a:lnSpc>
                          <a:spcPct val="115000"/>
                        </a:lnSpc>
                        <a:spcAft>
                          <a:spcPts val="0"/>
                        </a:spcAft>
                      </a:pPr>
                      <a:r>
                        <a:rPr lang="en-US" sz="800">
                          <a:effectLst/>
                        </a:rPr>
                        <a:t>Photographic manufacturing and uses </a:t>
                      </a:r>
                      <a:endParaRPr lang="en-US" sz="800">
                        <a:effectLst/>
                        <a:latin typeface="Calibri"/>
                        <a:ea typeface="맑은 고딕"/>
                        <a:cs typeface="Times New Roman"/>
                      </a:endParaRPr>
                    </a:p>
                  </a:txBody>
                  <a:tcPr marL="28865" marR="28865" marT="28865" marB="28865"/>
                </a:tc>
                <a:tc>
                  <a:txBody>
                    <a:bodyPr/>
                    <a:lstStyle/>
                    <a:p>
                      <a:pPr>
                        <a:lnSpc>
                          <a:spcPct val="115000"/>
                        </a:lnSpc>
                        <a:spcAft>
                          <a:spcPts val="0"/>
                        </a:spcAft>
                      </a:pPr>
                      <a:r>
                        <a:rPr lang="en-US" sz="800" dirty="0">
                          <a:effectLst/>
                        </a:rPr>
                        <a:t>Silver bromide; methylene chloride; solvents; photographic products </a:t>
                      </a:r>
                      <a:endParaRPr lang="en-US" sz="800" dirty="0">
                        <a:effectLst/>
                        <a:latin typeface="Calibri"/>
                        <a:ea typeface="맑은 고딕"/>
                        <a:cs typeface="Times New Roman"/>
                      </a:endParaRPr>
                    </a:p>
                  </a:txBody>
                  <a:tcPr marL="28865" marR="28865" marT="28865" marB="28865"/>
                </a:tc>
              </a:tr>
              <a:tr h="426380">
                <a:tc>
                  <a:txBody>
                    <a:bodyPr/>
                    <a:lstStyle/>
                    <a:p>
                      <a:pPr>
                        <a:lnSpc>
                          <a:spcPct val="115000"/>
                        </a:lnSpc>
                        <a:spcAft>
                          <a:spcPts val="0"/>
                        </a:spcAft>
                      </a:pPr>
                      <a:r>
                        <a:rPr lang="en-US" sz="800">
                          <a:effectLst/>
                        </a:rPr>
                        <a:t>Plastics manufacturing </a:t>
                      </a:r>
                      <a:endParaRPr lang="en-US" sz="800">
                        <a:effectLst/>
                        <a:latin typeface="Calibri"/>
                        <a:ea typeface="맑은 고딕"/>
                        <a:cs typeface="Times New Roman"/>
                      </a:endParaRPr>
                    </a:p>
                  </a:txBody>
                  <a:tcPr marL="28865" marR="28865" marT="28865" marB="28865"/>
                </a:tc>
                <a:tc>
                  <a:txBody>
                    <a:bodyPr/>
                    <a:lstStyle/>
                    <a:p>
                      <a:pPr>
                        <a:lnSpc>
                          <a:spcPct val="115000"/>
                        </a:lnSpc>
                        <a:spcAft>
                          <a:spcPts val="0"/>
                        </a:spcAft>
                      </a:pPr>
                      <a:r>
                        <a:rPr lang="en-US" sz="800">
                          <a:effectLst/>
                        </a:rPr>
                        <a:t>Polymers; phthalates; cadmium; solvents; resins; chemical additives; VOCs </a:t>
                      </a:r>
                      <a:endParaRPr lang="en-US" sz="800">
                        <a:effectLst/>
                        <a:latin typeface="Calibri"/>
                        <a:ea typeface="맑은 고딕"/>
                        <a:cs typeface="Times New Roman"/>
                      </a:endParaRPr>
                    </a:p>
                  </a:txBody>
                  <a:tcPr marL="28865" marR="28865" marT="28865" marB="28865"/>
                </a:tc>
              </a:tr>
              <a:tr h="352070">
                <a:tc>
                  <a:txBody>
                    <a:bodyPr/>
                    <a:lstStyle/>
                    <a:p>
                      <a:pPr>
                        <a:lnSpc>
                          <a:spcPct val="115000"/>
                        </a:lnSpc>
                        <a:spcAft>
                          <a:spcPts val="0"/>
                        </a:spcAft>
                      </a:pPr>
                      <a:r>
                        <a:rPr lang="en-US" sz="800">
                          <a:effectLst/>
                        </a:rPr>
                        <a:t>Printing industry </a:t>
                      </a:r>
                      <a:endParaRPr lang="en-US" sz="800">
                        <a:effectLst/>
                        <a:latin typeface="Calibri"/>
                        <a:ea typeface="맑은 고딕"/>
                        <a:cs typeface="Times New Roman"/>
                      </a:endParaRPr>
                    </a:p>
                  </a:txBody>
                  <a:tcPr marL="28865" marR="28865" marT="28865" marB="28865"/>
                </a:tc>
                <a:tc>
                  <a:txBody>
                    <a:bodyPr/>
                    <a:lstStyle/>
                    <a:p>
                      <a:pPr>
                        <a:lnSpc>
                          <a:spcPct val="115000"/>
                        </a:lnSpc>
                        <a:spcAft>
                          <a:spcPts val="0"/>
                        </a:spcAft>
                      </a:pPr>
                      <a:r>
                        <a:rPr lang="en-US" sz="800">
                          <a:effectLst/>
                        </a:rPr>
                        <a:t>Silver; solvents; acids; waste oils; inks and dyes; photographic chemicals </a:t>
                      </a:r>
                      <a:endParaRPr lang="en-US" sz="800">
                        <a:effectLst/>
                        <a:latin typeface="Calibri"/>
                        <a:ea typeface="맑은 고딕"/>
                        <a:cs typeface="Times New Roman"/>
                      </a:endParaRPr>
                    </a:p>
                  </a:txBody>
                  <a:tcPr marL="28865" marR="28865" marT="28865" marB="28865"/>
                </a:tc>
              </a:tr>
              <a:tr h="352070">
                <a:tc>
                  <a:txBody>
                    <a:bodyPr/>
                    <a:lstStyle/>
                    <a:p>
                      <a:pPr>
                        <a:lnSpc>
                          <a:spcPct val="115000"/>
                        </a:lnSpc>
                        <a:spcAft>
                          <a:spcPts val="0"/>
                        </a:spcAft>
                      </a:pPr>
                      <a:r>
                        <a:rPr lang="en-US" sz="800">
                          <a:effectLst/>
                        </a:rPr>
                        <a:t>Railroad yards </a:t>
                      </a:r>
                      <a:endParaRPr lang="en-US" sz="800">
                        <a:effectLst/>
                        <a:latin typeface="Calibri"/>
                        <a:ea typeface="맑은 고딕"/>
                        <a:cs typeface="Times New Roman"/>
                      </a:endParaRPr>
                    </a:p>
                  </a:txBody>
                  <a:tcPr marL="28865" marR="28865" marT="28865" marB="28865"/>
                </a:tc>
                <a:tc>
                  <a:txBody>
                    <a:bodyPr/>
                    <a:lstStyle/>
                    <a:p>
                      <a:pPr>
                        <a:lnSpc>
                          <a:spcPct val="115000"/>
                        </a:lnSpc>
                        <a:spcAft>
                          <a:spcPts val="0"/>
                        </a:spcAft>
                      </a:pPr>
                      <a:r>
                        <a:rPr lang="en-US" sz="800">
                          <a:effectLst/>
                        </a:rPr>
                        <a:t>Petroleum hydrocarbons; VOCs; BTEX; solvents; fuels; oil and grease; lead; PCBs </a:t>
                      </a:r>
                      <a:endParaRPr lang="en-US" sz="800">
                        <a:effectLst/>
                        <a:latin typeface="Calibri"/>
                        <a:ea typeface="맑은 고딕"/>
                        <a:cs typeface="Times New Roman"/>
                      </a:endParaRPr>
                    </a:p>
                  </a:txBody>
                  <a:tcPr marL="28865" marR="28865" marT="28865" marB="28865"/>
                </a:tc>
              </a:tr>
              <a:tr h="497374">
                <a:tc>
                  <a:txBody>
                    <a:bodyPr/>
                    <a:lstStyle/>
                    <a:p>
                      <a:pPr>
                        <a:lnSpc>
                          <a:spcPct val="115000"/>
                        </a:lnSpc>
                        <a:spcAft>
                          <a:spcPts val="0"/>
                        </a:spcAft>
                      </a:pPr>
                      <a:r>
                        <a:rPr lang="en-US" sz="800">
                          <a:effectLst/>
                        </a:rPr>
                        <a:t>Research and educational institutions </a:t>
                      </a:r>
                      <a:endParaRPr lang="en-US" sz="800">
                        <a:effectLst/>
                        <a:latin typeface="Calibri"/>
                        <a:ea typeface="맑은 고딕"/>
                        <a:cs typeface="Times New Roman"/>
                      </a:endParaRPr>
                    </a:p>
                  </a:txBody>
                  <a:tcPr marL="28865" marR="28865" marT="28865" marB="28865"/>
                </a:tc>
                <a:tc>
                  <a:txBody>
                    <a:bodyPr/>
                    <a:lstStyle/>
                    <a:p>
                      <a:pPr>
                        <a:lnSpc>
                          <a:spcPct val="115000"/>
                        </a:lnSpc>
                        <a:spcAft>
                          <a:spcPts val="0"/>
                        </a:spcAft>
                      </a:pPr>
                      <a:r>
                        <a:rPr lang="en-US" sz="800">
                          <a:effectLst/>
                        </a:rPr>
                        <a:t>Inorganic acids; organic solvents; metals and metal dust; photographic waste; waste oil; paint; heavy metals; pesticides </a:t>
                      </a:r>
                      <a:endParaRPr lang="en-US" sz="800">
                        <a:effectLst/>
                        <a:latin typeface="Calibri"/>
                        <a:ea typeface="맑은 고딕"/>
                        <a:cs typeface="Times New Roman"/>
                      </a:endParaRPr>
                    </a:p>
                  </a:txBody>
                  <a:tcPr marL="28865" marR="28865" marT="28865" marB="28865"/>
                </a:tc>
              </a:tr>
              <a:tr h="348791">
                <a:tc>
                  <a:txBody>
                    <a:bodyPr/>
                    <a:lstStyle/>
                    <a:p>
                      <a:pPr>
                        <a:lnSpc>
                          <a:spcPct val="115000"/>
                        </a:lnSpc>
                        <a:spcAft>
                          <a:spcPts val="0"/>
                        </a:spcAft>
                      </a:pPr>
                      <a:r>
                        <a:rPr lang="en-US" sz="800">
                          <a:effectLst/>
                        </a:rPr>
                        <a:t>Scrap metal operations </a:t>
                      </a:r>
                      <a:endParaRPr lang="en-US" sz="800">
                        <a:effectLst/>
                        <a:latin typeface="Calibri"/>
                        <a:ea typeface="맑은 고딕"/>
                        <a:cs typeface="Times New Roman"/>
                      </a:endParaRPr>
                    </a:p>
                  </a:txBody>
                  <a:tcPr marL="28865" marR="28865" marT="28865" marB="28865"/>
                </a:tc>
                <a:tc>
                  <a:txBody>
                    <a:bodyPr/>
                    <a:lstStyle/>
                    <a:p>
                      <a:pPr>
                        <a:lnSpc>
                          <a:spcPct val="115000"/>
                        </a:lnSpc>
                        <a:spcAft>
                          <a:spcPts val="0"/>
                        </a:spcAft>
                      </a:pPr>
                      <a:r>
                        <a:rPr lang="en-US" sz="800">
                          <a:effectLst/>
                        </a:rPr>
                        <a:t>Various metals (such as lead and nickel); PCBs; dioxin; transformers </a:t>
                      </a:r>
                      <a:endParaRPr lang="en-US" sz="800">
                        <a:effectLst/>
                        <a:latin typeface="Calibri"/>
                        <a:ea typeface="맑은 고딕"/>
                        <a:cs typeface="Times New Roman"/>
                      </a:endParaRPr>
                    </a:p>
                  </a:txBody>
                  <a:tcPr marL="28865" marR="28865" marT="28865" marB="28865"/>
                </a:tc>
              </a:tr>
              <a:tr h="206089">
                <a:tc>
                  <a:txBody>
                    <a:bodyPr/>
                    <a:lstStyle/>
                    <a:p>
                      <a:pPr>
                        <a:lnSpc>
                          <a:spcPct val="115000"/>
                        </a:lnSpc>
                        <a:spcAft>
                          <a:spcPts val="0"/>
                        </a:spcAft>
                      </a:pPr>
                      <a:r>
                        <a:rPr lang="en-US" sz="800">
                          <a:effectLst/>
                        </a:rPr>
                        <a:t>Smelter operations </a:t>
                      </a:r>
                      <a:endParaRPr lang="en-US" sz="800">
                        <a:effectLst/>
                        <a:latin typeface="Calibri"/>
                        <a:ea typeface="맑은 고딕"/>
                        <a:cs typeface="Times New Roman"/>
                      </a:endParaRPr>
                    </a:p>
                  </a:txBody>
                  <a:tcPr marL="28865" marR="28865" marT="28865" marB="28865"/>
                </a:tc>
                <a:tc>
                  <a:txBody>
                    <a:bodyPr/>
                    <a:lstStyle/>
                    <a:p>
                      <a:pPr>
                        <a:lnSpc>
                          <a:spcPct val="115000"/>
                        </a:lnSpc>
                        <a:spcAft>
                          <a:spcPts val="0"/>
                        </a:spcAft>
                      </a:pPr>
                      <a:r>
                        <a:rPr lang="en-US" sz="800">
                          <a:effectLst/>
                        </a:rPr>
                        <a:t>Metals (such as lead, copper, and arsenic) </a:t>
                      </a:r>
                      <a:endParaRPr lang="en-US" sz="800">
                        <a:effectLst/>
                        <a:latin typeface="Calibri"/>
                        <a:ea typeface="맑은 고딕"/>
                        <a:cs typeface="Times New Roman"/>
                      </a:endParaRPr>
                    </a:p>
                  </a:txBody>
                  <a:tcPr marL="28865" marR="28865" marT="28865" marB="28865"/>
                </a:tc>
              </a:tr>
              <a:tr h="348791">
                <a:tc>
                  <a:txBody>
                    <a:bodyPr/>
                    <a:lstStyle/>
                    <a:p>
                      <a:pPr>
                        <a:lnSpc>
                          <a:spcPct val="115000"/>
                        </a:lnSpc>
                        <a:spcAft>
                          <a:spcPts val="0"/>
                        </a:spcAft>
                      </a:pPr>
                      <a:r>
                        <a:rPr lang="en-US" sz="800">
                          <a:effectLst/>
                        </a:rPr>
                        <a:t>Semiconductor manufacturing </a:t>
                      </a:r>
                      <a:endParaRPr lang="en-US" sz="800">
                        <a:effectLst/>
                        <a:latin typeface="Calibri"/>
                        <a:ea typeface="맑은 고딕"/>
                        <a:cs typeface="Times New Roman"/>
                      </a:endParaRPr>
                    </a:p>
                  </a:txBody>
                  <a:tcPr marL="28865" marR="28865" marT="28865" marB="28865"/>
                </a:tc>
                <a:tc>
                  <a:txBody>
                    <a:bodyPr/>
                    <a:lstStyle/>
                    <a:p>
                      <a:pPr>
                        <a:lnSpc>
                          <a:spcPct val="115000"/>
                        </a:lnSpc>
                        <a:spcAft>
                          <a:spcPts val="0"/>
                        </a:spcAft>
                      </a:pPr>
                      <a:r>
                        <a:rPr lang="en-US" sz="800">
                          <a:effectLst/>
                        </a:rPr>
                        <a:t>Metals; VOCs; carbon tetrachloride; degreasing agents; solvents </a:t>
                      </a:r>
                      <a:endParaRPr lang="en-US" sz="800">
                        <a:effectLst/>
                        <a:latin typeface="Calibri"/>
                        <a:ea typeface="맑은 고딕"/>
                        <a:cs typeface="Times New Roman"/>
                      </a:endParaRPr>
                    </a:p>
                  </a:txBody>
                  <a:tcPr marL="28865" marR="28865" marT="28865" marB="28865"/>
                </a:tc>
              </a:tr>
              <a:tr h="352070">
                <a:tc>
                  <a:txBody>
                    <a:bodyPr/>
                    <a:lstStyle/>
                    <a:p>
                      <a:pPr>
                        <a:lnSpc>
                          <a:spcPct val="115000"/>
                        </a:lnSpc>
                        <a:spcAft>
                          <a:spcPts val="0"/>
                        </a:spcAft>
                      </a:pPr>
                      <a:r>
                        <a:rPr lang="en-US" sz="800">
                          <a:effectLst/>
                        </a:rPr>
                        <a:t>Wood pulp and paper manufacturing </a:t>
                      </a:r>
                      <a:endParaRPr lang="en-US" sz="800">
                        <a:effectLst/>
                        <a:latin typeface="Calibri"/>
                        <a:ea typeface="맑은 고딕"/>
                        <a:cs typeface="Times New Roman"/>
                      </a:endParaRPr>
                    </a:p>
                  </a:txBody>
                  <a:tcPr marL="28865" marR="28865" marT="28865" marB="28865"/>
                </a:tc>
                <a:tc>
                  <a:txBody>
                    <a:bodyPr/>
                    <a:lstStyle/>
                    <a:p>
                      <a:pPr>
                        <a:lnSpc>
                          <a:spcPct val="115000"/>
                        </a:lnSpc>
                        <a:spcAft>
                          <a:spcPts val="0"/>
                        </a:spcAft>
                      </a:pPr>
                      <a:r>
                        <a:rPr lang="en-US" sz="800">
                          <a:effectLst/>
                        </a:rPr>
                        <a:t>Chlorinated organic compounds; dioxin; furans; chloroform; resin acids </a:t>
                      </a:r>
                      <a:endParaRPr lang="en-US" sz="800">
                        <a:effectLst/>
                        <a:latin typeface="Calibri"/>
                        <a:ea typeface="맑은 고딕"/>
                        <a:cs typeface="Times New Roman"/>
                      </a:endParaRPr>
                    </a:p>
                  </a:txBody>
                  <a:tcPr marL="28865" marR="28865" marT="28865" marB="28865"/>
                </a:tc>
              </a:tr>
              <a:tr h="497374">
                <a:tc>
                  <a:txBody>
                    <a:bodyPr/>
                    <a:lstStyle/>
                    <a:p>
                      <a:pPr>
                        <a:lnSpc>
                          <a:spcPct val="115000"/>
                        </a:lnSpc>
                        <a:spcAft>
                          <a:spcPts val="0"/>
                        </a:spcAft>
                      </a:pPr>
                      <a:r>
                        <a:rPr lang="en-US" sz="800">
                          <a:effectLst/>
                        </a:rPr>
                        <a:t>Wood preserving </a:t>
                      </a:r>
                      <a:endParaRPr lang="en-US" sz="800">
                        <a:effectLst/>
                        <a:latin typeface="Calibri"/>
                        <a:ea typeface="맑은 고딕"/>
                        <a:cs typeface="Times New Roman"/>
                      </a:endParaRPr>
                    </a:p>
                  </a:txBody>
                  <a:tcPr marL="28865" marR="28865" marT="28865" marB="28865"/>
                </a:tc>
                <a:tc>
                  <a:txBody>
                    <a:bodyPr/>
                    <a:lstStyle/>
                    <a:p>
                      <a:pPr>
                        <a:lnSpc>
                          <a:spcPct val="115000"/>
                        </a:lnSpc>
                        <a:spcAft>
                          <a:spcPts val="0"/>
                        </a:spcAft>
                      </a:pPr>
                      <a:r>
                        <a:rPr lang="en-US" sz="800" dirty="0">
                          <a:effectLst/>
                        </a:rPr>
                        <a:t>Creosote; pentachlorophenol (PCP); arsenic; chromium; copper; PCB; PAHs; beryllium; dioxin; wood preservatives</a:t>
                      </a:r>
                      <a:endParaRPr lang="en-US" sz="800" dirty="0">
                        <a:effectLst/>
                        <a:latin typeface="Calibri"/>
                        <a:ea typeface="맑은 고딕"/>
                        <a:cs typeface="Times New Roman"/>
                      </a:endParaRPr>
                    </a:p>
                  </a:txBody>
                  <a:tcPr marL="28865" marR="28865" marT="28865" marB="28865"/>
                </a:tc>
              </a:tr>
            </a:tbl>
          </a:graphicData>
        </a:graphic>
      </p:graphicFrame>
      <p:sp>
        <p:nvSpPr>
          <p:cNvPr id="5" name="Rectangle 1"/>
          <p:cNvSpPr>
            <a:spLocks noChangeArrowheads="1"/>
          </p:cNvSpPr>
          <p:nvPr/>
        </p:nvSpPr>
        <p:spPr bwMode="auto">
          <a:xfrm>
            <a:off x="1644650" y="13557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직사각형 5"/>
          <p:cNvSpPr/>
          <p:nvPr/>
        </p:nvSpPr>
        <p:spPr>
          <a:xfrm>
            <a:off x="467544" y="6453336"/>
            <a:ext cx="2858026" cy="276999"/>
          </a:xfrm>
          <a:prstGeom prst="rect">
            <a:avLst/>
          </a:prstGeom>
        </p:spPr>
        <p:txBody>
          <a:bodyPr wrap="none">
            <a:spAutoFit/>
          </a:bodyPr>
          <a:lstStyle/>
          <a:p>
            <a:r>
              <a:rPr lang="en-US" sz="1200" dirty="0"/>
              <a:t>http://www.ehso.com/contaminants.htm</a:t>
            </a:r>
          </a:p>
        </p:txBody>
      </p:sp>
    </p:spTree>
    <p:extLst>
      <p:ext uri="{BB962C8B-B14F-4D97-AF65-F5344CB8AC3E}">
        <p14:creationId xmlns:p14="http://schemas.microsoft.com/office/powerpoint/2010/main" val="2132294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476672"/>
            <a:ext cx="4680520" cy="23457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직사각형 3"/>
          <p:cNvSpPr/>
          <p:nvPr/>
        </p:nvSpPr>
        <p:spPr>
          <a:xfrm>
            <a:off x="5580112" y="476672"/>
            <a:ext cx="3419872" cy="830997"/>
          </a:xfrm>
          <a:prstGeom prst="rect">
            <a:avLst/>
          </a:prstGeom>
        </p:spPr>
        <p:txBody>
          <a:bodyPr wrap="square">
            <a:spAutoFit/>
          </a:bodyPr>
          <a:lstStyle/>
          <a:p>
            <a:r>
              <a:rPr lang="en-US" sz="1200" dirty="0"/>
              <a:t>The textile industry is one of the largest polluters in the world. The World Bank estimates that almost 20% of global industrial water pollution comes from the treatment and dyeing of textiles.</a:t>
            </a:r>
          </a:p>
        </p:txBody>
      </p:sp>
      <p:sp>
        <p:nvSpPr>
          <p:cNvPr id="5" name="직사각형 4"/>
          <p:cNvSpPr/>
          <p:nvPr/>
        </p:nvSpPr>
        <p:spPr>
          <a:xfrm>
            <a:off x="5580112" y="1649555"/>
            <a:ext cx="3150096" cy="646331"/>
          </a:xfrm>
          <a:prstGeom prst="rect">
            <a:avLst/>
          </a:prstGeom>
        </p:spPr>
        <p:txBody>
          <a:bodyPr wrap="square">
            <a:spAutoFit/>
          </a:bodyPr>
          <a:lstStyle/>
          <a:p>
            <a:r>
              <a:rPr lang="en-US" sz="1200" dirty="0"/>
              <a:t>http://www.sustainablecommunication.org/eco360/what-is-eco360s-causes/water-pollution</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2996952"/>
            <a:ext cx="4680520" cy="280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직사각형 5"/>
          <p:cNvSpPr/>
          <p:nvPr/>
        </p:nvSpPr>
        <p:spPr>
          <a:xfrm>
            <a:off x="5580112" y="3068960"/>
            <a:ext cx="2862064" cy="1015663"/>
          </a:xfrm>
          <a:prstGeom prst="rect">
            <a:avLst/>
          </a:prstGeom>
        </p:spPr>
        <p:txBody>
          <a:bodyPr wrap="square">
            <a:spAutoFit/>
          </a:bodyPr>
          <a:lstStyle/>
          <a:p>
            <a:r>
              <a:rPr lang="en-US" sz="1200" dirty="0">
                <a:hlinkClick r:id="rId4"/>
              </a:rPr>
              <a:t>http://</a:t>
            </a:r>
            <a:r>
              <a:rPr lang="en-US" sz="1200" dirty="0" smtClean="0">
                <a:hlinkClick r:id="rId4"/>
              </a:rPr>
              <a:t>www.theguardian.com/environment/2013/jan/04/mps-compensate-heavy-industry-carbon</a:t>
            </a:r>
            <a:endParaRPr lang="en-US" sz="1200" dirty="0" smtClean="0"/>
          </a:p>
          <a:p>
            <a:endParaRPr lang="en-US" sz="1200" dirty="0"/>
          </a:p>
          <a:p>
            <a:r>
              <a:rPr lang="en-US" sz="1200" dirty="0" smtClean="0"/>
              <a:t>Pollution by heavy industries</a:t>
            </a:r>
            <a:endParaRPr lang="en-US" sz="1200" dirty="0"/>
          </a:p>
        </p:txBody>
      </p:sp>
    </p:spTree>
    <p:extLst>
      <p:ext uri="{BB962C8B-B14F-4D97-AF65-F5344CB8AC3E}">
        <p14:creationId xmlns:p14="http://schemas.microsoft.com/office/powerpoint/2010/main" val="3090433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863392"/>
            <a:ext cx="5441384" cy="36457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762000" y="4725144"/>
            <a:ext cx="6102424" cy="1015663"/>
          </a:xfrm>
          <a:prstGeom prst="rect">
            <a:avLst/>
          </a:prstGeom>
        </p:spPr>
        <p:txBody>
          <a:bodyPr wrap="square">
            <a:spAutoFit/>
          </a:bodyPr>
          <a:lstStyle/>
          <a:p>
            <a:r>
              <a:rPr lang="en-US" sz="1200" dirty="0"/>
              <a:t>A worker cleaning dead fish at </a:t>
            </a:r>
            <a:r>
              <a:rPr lang="en-US" sz="1200" dirty="0" err="1"/>
              <a:t>Guanqiao</a:t>
            </a:r>
            <a:r>
              <a:rPr lang="en-US" sz="1200" dirty="0"/>
              <a:t> Lake in central China’s Hubei province last July. Hot weather and untreated industrial waste killed an estimated 50,000kg of fish. Drought, a growing population and booming industry led to critical water shortages. Last year the Yangtze river fell to its lowest level since 1866.  Low water levels worsen the pollution diverted into lakes and rivers from manufacturing and sewage.  guardian.co.uk</a:t>
            </a:r>
          </a:p>
        </p:txBody>
      </p:sp>
      <p:sp>
        <p:nvSpPr>
          <p:cNvPr id="3" name="직사각형 2"/>
          <p:cNvSpPr/>
          <p:nvPr/>
        </p:nvSpPr>
        <p:spPr>
          <a:xfrm>
            <a:off x="762000" y="6093296"/>
            <a:ext cx="4086200" cy="276999"/>
          </a:xfrm>
          <a:prstGeom prst="rect">
            <a:avLst/>
          </a:prstGeom>
        </p:spPr>
        <p:txBody>
          <a:bodyPr wrap="square">
            <a:spAutoFit/>
          </a:bodyPr>
          <a:lstStyle/>
          <a:p>
            <a:r>
              <a:rPr lang="en-US" sz="1200" dirty="0"/>
              <a:t>http://bis402environment.blogspot.kr/p/water-2.html</a:t>
            </a:r>
          </a:p>
        </p:txBody>
      </p:sp>
    </p:spTree>
    <p:extLst>
      <p:ext uri="{BB962C8B-B14F-4D97-AF65-F5344CB8AC3E}">
        <p14:creationId xmlns:p14="http://schemas.microsoft.com/office/powerpoint/2010/main" val="3702500378"/>
      </p:ext>
    </p:extLst>
  </p:cSld>
  <p:clrMapOvr>
    <a:masterClrMapping/>
  </p:clrMapOvr>
</p:sld>
</file>

<file path=ppt/theme/theme1.xml><?xml version="1.0" encoding="utf-8"?>
<a:theme xmlns:a="http://schemas.openxmlformats.org/drawingml/2006/main" name="테크닉">
  <a:themeElements>
    <a:clrScheme name="테크닉">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테크닉">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테크닉">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1745</TotalTime>
  <Words>639</Words>
  <Application>Microsoft Office PowerPoint</Application>
  <PresentationFormat>화면 슬라이드 쇼(4:3)</PresentationFormat>
  <Paragraphs>73</Paragraphs>
  <Slides>4</Slides>
  <Notes>0</Notes>
  <HiddenSlides>0</HiddenSlides>
  <MMClips>0</MMClips>
  <ScaleCrop>false</ScaleCrop>
  <HeadingPairs>
    <vt:vector size="4" baseType="variant">
      <vt:variant>
        <vt:lpstr>테마</vt:lpstr>
      </vt:variant>
      <vt:variant>
        <vt:i4>1</vt:i4>
      </vt:variant>
      <vt:variant>
        <vt:lpstr>슬라이드 제목</vt:lpstr>
      </vt:variant>
      <vt:variant>
        <vt:i4>4</vt:i4>
      </vt:variant>
    </vt:vector>
  </HeadingPairs>
  <TitlesOfParts>
    <vt:vector size="5" baseType="lpstr">
      <vt:lpstr>테크닉</vt:lpstr>
      <vt:lpstr>Ch.5. Industrial Activities &amp; Pollution</vt:lpstr>
      <vt:lpstr>PowerPoint 프레젠테이션</vt:lpstr>
      <vt:lpstr>PowerPoint 프레젠테이션</vt:lpstr>
      <vt:lpstr>PowerPoint 프레젠테이션</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Ch.1. Introduction</dc:title>
  <dc:creator>my</dc:creator>
  <cp:lastModifiedBy>jyy</cp:lastModifiedBy>
  <cp:revision>158</cp:revision>
  <dcterms:created xsi:type="dcterms:W3CDTF">2012-02-18T07:01:10Z</dcterms:created>
  <dcterms:modified xsi:type="dcterms:W3CDTF">2014-12-09T12:13:07Z</dcterms:modified>
</cp:coreProperties>
</file>